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99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43933"/>
            <a:ext cx="7477601" cy="1703308"/>
          </a:xfrm>
          <a:prstGeom prst="rect">
            <a:avLst/>
          </a:prstGeom>
          <a:noFill/>
          <a:ln/>
        </p:spPr>
        <p:txBody>
          <a:bodyPr wrap="square" rtlCol="0" anchor="t"/>
          <a:lstStyle/>
          <a:p>
            <a:pPr marL="0" indent="0">
              <a:lnSpc>
                <a:spcPts val="6707"/>
              </a:lnSpc>
              <a:buNone/>
            </a:pPr>
            <a:r>
              <a:rPr lang="en-US" sz="5365" b="1" dirty="0">
                <a:solidFill>
                  <a:srgbClr val="F0FCFF"/>
                </a:solidFill>
                <a:latin typeface="Spline Sans" pitchFamily="34" charset="0"/>
                <a:ea typeface="Spline Sans" pitchFamily="34" charset="-122"/>
                <a:cs typeface="Spline Sans" pitchFamily="34" charset="-120"/>
              </a:rPr>
              <a:t>Vibrant Celebrations Across Africa</a:t>
            </a:r>
            <a:endParaRPr lang="en-US" sz="5365" dirty="0"/>
          </a:p>
        </p:txBody>
      </p:sp>
      <p:sp>
        <p:nvSpPr>
          <p:cNvPr id="6" name="Text 2"/>
          <p:cNvSpPr/>
          <p:nvPr/>
        </p:nvSpPr>
        <p:spPr>
          <a:xfrm>
            <a:off x="833199" y="3980498"/>
            <a:ext cx="7477601"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 Festivals and celebrations are at the heart of African cultures, reflecting the rich heritage, traditions, and social values of the continent's diverse communities. These joyous events often feature music, dance, food, and rituals, fostering communal bonding, honoring ancestors, and celebrating life's milestones.</a:t>
            </a:r>
            <a:endParaRPr lang="en-US" sz="1750" dirty="0"/>
          </a:p>
        </p:txBody>
      </p:sp>
      <p:sp>
        <p:nvSpPr>
          <p:cNvPr id="7" name="Shape 3"/>
          <p:cNvSpPr/>
          <p:nvPr/>
        </p:nvSpPr>
        <p:spPr>
          <a:xfrm>
            <a:off x="833199" y="5913358"/>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896689"/>
            <a:ext cx="232683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777240"/>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Festival au Désert: Celebrating Tuareg Culture</a:t>
            </a:r>
            <a:endParaRPr lang="en-US" sz="3888" dirty="0"/>
          </a:p>
        </p:txBody>
      </p:sp>
      <p:sp>
        <p:nvSpPr>
          <p:cNvPr id="5" name="Shape 2"/>
          <p:cNvSpPr/>
          <p:nvPr/>
        </p:nvSpPr>
        <p:spPr>
          <a:xfrm>
            <a:off x="2624376" y="2455783"/>
            <a:ext cx="9381649" cy="4996577"/>
          </a:xfrm>
          <a:prstGeom prst="roundRect">
            <a:avLst>
              <a:gd name="adj" fmla="val 8005"/>
            </a:avLst>
          </a:prstGeom>
          <a:solidFill>
            <a:srgbClr val="0A081B"/>
          </a:solidFill>
          <a:ln w="53340">
            <a:solidFill>
              <a:srgbClr val="302E41"/>
            </a:solidFill>
            <a:prstDash val="solid"/>
          </a:ln>
        </p:spPr>
      </p:sp>
      <p:sp>
        <p:nvSpPr>
          <p:cNvPr id="6" name="Text 3"/>
          <p:cNvSpPr/>
          <p:nvPr/>
        </p:nvSpPr>
        <p:spPr>
          <a:xfrm>
            <a:off x="2899886" y="2649974"/>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Traditional Music</a:t>
            </a:r>
            <a:endParaRPr lang="en-US" sz="1750" dirty="0"/>
          </a:p>
        </p:txBody>
      </p:sp>
      <p:sp>
        <p:nvSpPr>
          <p:cNvPr id="7" name="Text 4"/>
          <p:cNvSpPr/>
          <p:nvPr/>
        </p:nvSpPr>
        <p:spPr>
          <a:xfrm>
            <a:off x="7541181" y="2649974"/>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au Désert in Mali celebrates the rich musical heritage of the Tuareg people, featuring mesmerizing performances of ancient desert melodies.</a:t>
            </a:r>
            <a:endParaRPr lang="en-US" sz="1750" dirty="0"/>
          </a:p>
        </p:txBody>
      </p:sp>
      <p:sp>
        <p:nvSpPr>
          <p:cNvPr id="8" name="Text 5"/>
          <p:cNvSpPr/>
          <p:nvPr/>
        </p:nvSpPr>
        <p:spPr>
          <a:xfrm>
            <a:off x="2899886" y="4287560"/>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Cultural Exchanges</a:t>
            </a:r>
            <a:endParaRPr lang="en-US" sz="1750" dirty="0"/>
          </a:p>
        </p:txBody>
      </p:sp>
      <p:sp>
        <p:nvSpPr>
          <p:cNvPr id="9" name="Text 6"/>
          <p:cNvSpPr/>
          <p:nvPr/>
        </p:nvSpPr>
        <p:spPr>
          <a:xfrm>
            <a:off x="7541181" y="4287560"/>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promotes cultural exchange and understanding, allowing visitors to immerse themselves in the traditions and customs of the Saharan region.</a:t>
            </a:r>
            <a:endParaRPr lang="en-US" sz="1750" dirty="0"/>
          </a:p>
        </p:txBody>
      </p:sp>
      <p:sp>
        <p:nvSpPr>
          <p:cNvPr id="10" name="Text 7"/>
          <p:cNvSpPr/>
          <p:nvPr/>
        </p:nvSpPr>
        <p:spPr>
          <a:xfrm>
            <a:off x="2899886" y="5925145"/>
            <a:ext cx="4189333" cy="333256"/>
          </a:xfrm>
          <a:prstGeom prst="rect">
            <a:avLst/>
          </a:prstGeom>
          <a:noFill/>
          <a:ln/>
        </p:spPr>
        <p:txBody>
          <a:bodyPr wrap="non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Promotion of Peace</a:t>
            </a:r>
            <a:endParaRPr lang="en-US" sz="1750" dirty="0"/>
          </a:p>
        </p:txBody>
      </p:sp>
      <p:sp>
        <p:nvSpPr>
          <p:cNvPr id="11" name="Text 8"/>
          <p:cNvSpPr/>
          <p:nvPr/>
        </p:nvSpPr>
        <p:spPr>
          <a:xfrm>
            <a:off x="7541181" y="5925145"/>
            <a:ext cx="4189333"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au Désert aims to foster peace and unity among the diverse communities of Mali, using the power of art and culture to bridge divides.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779859"/>
            <a:ext cx="9306401"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Gerewol Festival: Beauty, Youth, and Fertility</a:t>
            </a:r>
            <a:endParaRPr lang="en-US" sz="3888" dirty="0"/>
          </a:p>
        </p:txBody>
      </p:sp>
      <p:sp>
        <p:nvSpPr>
          <p:cNvPr id="6" name="Shape 2"/>
          <p:cNvSpPr/>
          <p:nvPr/>
        </p:nvSpPr>
        <p:spPr>
          <a:xfrm>
            <a:off x="4810244" y="2347317"/>
            <a:ext cx="27742" cy="5102423"/>
          </a:xfrm>
          <a:prstGeom prst="rect">
            <a:avLst/>
          </a:prstGeom>
          <a:solidFill>
            <a:srgbClr val="302E41"/>
          </a:solidFill>
          <a:ln/>
        </p:spPr>
      </p:sp>
      <p:sp>
        <p:nvSpPr>
          <p:cNvPr id="7" name="Shape 3"/>
          <p:cNvSpPr/>
          <p:nvPr/>
        </p:nvSpPr>
        <p:spPr>
          <a:xfrm>
            <a:off x="5074027" y="2833271"/>
            <a:ext cx="777597" cy="27742"/>
          </a:xfrm>
          <a:prstGeom prst="rect">
            <a:avLst/>
          </a:prstGeom>
          <a:solidFill>
            <a:srgbClr val="16FFBB"/>
          </a:solidFill>
          <a:ln/>
        </p:spPr>
      </p:sp>
      <p:sp>
        <p:nvSpPr>
          <p:cNvPr id="8" name="Shape 4"/>
          <p:cNvSpPr/>
          <p:nvPr/>
        </p:nvSpPr>
        <p:spPr>
          <a:xfrm>
            <a:off x="4574084" y="2597229"/>
            <a:ext cx="499943" cy="499943"/>
          </a:xfrm>
          <a:prstGeom prst="roundRect">
            <a:avLst>
              <a:gd name="adj" fmla="val 80001"/>
            </a:avLst>
          </a:prstGeom>
          <a:solidFill>
            <a:srgbClr val="0A081B"/>
          </a:solidFill>
          <a:ln w="22860">
            <a:solidFill>
              <a:srgbClr val="E0E4E6"/>
            </a:solidFill>
            <a:prstDash val="solid"/>
          </a:ln>
        </p:spPr>
      </p:sp>
      <p:sp>
        <p:nvSpPr>
          <p:cNvPr id="9" name="Text 5"/>
          <p:cNvSpPr/>
          <p:nvPr/>
        </p:nvSpPr>
        <p:spPr>
          <a:xfrm>
            <a:off x="4759940" y="2661999"/>
            <a:ext cx="128230" cy="370284"/>
          </a:xfrm>
          <a:prstGeom prst="rect">
            <a:avLst/>
          </a:prstGeom>
          <a:noFill/>
          <a:ln/>
        </p:spPr>
        <p:txBody>
          <a:bodyPr wrap="none" rtlCol="0" anchor="t"/>
          <a:lstStyle/>
          <a:p>
            <a:pPr marL="0" indent="0" algn="ctr">
              <a:lnSpc>
                <a:spcPts val="2916"/>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10" name="Text 6"/>
          <p:cNvSpPr/>
          <p:nvPr/>
        </p:nvSpPr>
        <p:spPr>
          <a:xfrm>
            <a:off x="6046113" y="2569488"/>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Elaborate Dress</a:t>
            </a:r>
            <a:endParaRPr lang="en-US" sz="1944" dirty="0"/>
          </a:p>
        </p:txBody>
      </p:sp>
      <p:sp>
        <p:nvSpPr>
          <p:cNvPr id="11" name="Text 7"/>
          <p:cNvSpPr/>
          <p:nvPr/>
        </p:nvSpPr>
        <p:spPr>
          <a:xfrm>
            <a:off x="6046113" y="3011329"/>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Young Wodaabe Fula men dress in colorful, intricate outfits to impress marriageable women during the annual Gerewol courtship ritual.</a:t>
            </a:r>
            <a:endParaRPr lang="en-US" sz="1750" dirty="0"/>
          </a:p>
        </p:txBody>
      </p:sp>
      <p:sp>
        <p:nvSpPr>
          <p:cNvPr id="12" name="Shape 8"/>
          <p:cNvSpPr/>
          <p:nvPr/>
        </p:nvSpPr>
        <p:spPr>
          <a:xfrm>
            <a:off x="5074027" y="4608135"/>
            <a:ext cx="777597" cy="27742"/>
          </a:xfrm>
          <a:prstGeom prst="rect">
            <a:avLst/>
          </a:prstGeom>
          <a:solidFill>
            <a:srgbClr val="29DDDA"/>
          </a:solidFill>
          <a:ln/>
        </p:spPr>
      </p:sp>
      <p:sp>
        <p:nvSpPr>
          <p:cNvPr id="13" name="Shape 9"/>
          <p:cNvSpPr/>
          <p:nvPr/>
        </p:nvSpPr>
        <p:spPr>
          <a:xfrm>
            <a:off x="4574084" y="4372094"/>
            <a:ext cx="499943" cy="499943"/>
          </a:xfrm>
          <a:prstGeom prst="roundRect">
            <a:avLst>
              <a:gd name="adj" fmla="val 80001"/>
            </a:avLst>
          </a:prstGeom>
          <a:solidFill>
            <a:srgbClr val="0A081B"/>
          </a:solidFill>
          <a:ln w="22860">
            <a:solidFill>
              <a:srgbClr val="E0E4E6"/>
            </a:solidFill>
            <a:prstDash val="solid"/>
          </a:ln>
        </p:spPr>
      </p:sp>
      <p:sp>
        <p:nvSpPr>
          <p:cNvPr id="14" name="Text 10"/>
          <p:cNvSpPr/>
          <p:nvPr/>
        </p:nvSpPr>
        <p:spPr>
          <a:xfrm>
            <a:off x="4741605" y="4436864"/>
            <a:ext cx="164783" cy="370284"/>
          </a:xfrm>
          <a:prstGeom prst="rect">
            <a:avLst/>
          </a:prstGeom>
          <a:noFill/>
          <a:ln/>
        </p:spPr>
        <p:txBody>
          <a:bodyPr wrap="none" rtlCol="0" anchor="t"/>
          <a:lstStyle/>
          <a:p>
            <a:pPr marL="0" indent="0" algn="ctr">
              <a:lnSpc>
                <a:spcPts val="2916"/>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5" name="Text 11"/>
          <p:cNvSpPr/>
          <p:nvPr/>
        </p:nvSpPr>
        <p:spPr>
          <a:xfrm>
            <a:off x="6046113" y="4344353"/>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Captivating Dances</a:t>
            </a:r>
            <a:endParaRPr lang="en-US" sz="1944" dirty="0"/>
          </a:p>
        </p:txBody>
      </p:sp>
      <p:sp>
        <p:nvSpPr>
          <p:cNvPr id="16" name="Text 12"/>
          <p:cNvSpPr/>
          <p:nvPr/>
        </p:nvSpPr>
        <p:spPr>
          <a:xfrm>
            <a:off x="6046113" y="4786193"/>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men perform mesmerizing dances, showcasing their grace, strength, and elegance, in the hopes of being chosen as a partner.</a:t>
            </a:r>
            <a:endParaRPr lang="en-US" sz="1750" dirty="0"/>
          </a:p>
        </p:txBody>
      </p:sp>
      <p:sp>
        <p:nvSpPr>
          <p:cNvPr id="17" name="Shape 13"/>
          <p:cNvSpPr/>
          <p:nvPr/>
        </p:nvSpPr>
        <p:spPr>
          <a:xfrm>
            <a:off x="5074027" y="6383000"/>
            <a:ext cx="777597" cy="27742"/>
          </a:xfrm>
          <a:prstGeom prst="rect">
            <a:avLst/>
          </a:prstGeom>
          <a:solidFill>
            <a:srgbClr val="37A7E7"/>
          </a:solidFill>
          <a:ln/>
        </p:spPr>
      </p:sp>
      <p:sp>
        <p:nvSpPr>
          <p:cNvPr id="18" name="Shape 14"/>
          <p:cNvSpPr/>
          <p:nvPr/>
        </p:nvSpPr>
        <p:spPr>
          <a:xfrm>
            <a:off x="4574084" y="6146959"/>
            <a:ext cx="499943" cy="499943"/>
          </a:xfrm>
          <a:prstGeom prst="roundRect">
            <a:avLst>
              <a:gd name="adj" fmla="val 80001"/>
            </a:avLst>
          </a:prstGeom>
          <a:solidFill>
            <a:srgbClr val="0A081B"/>
          </a:solidFill>
          <a:ln w="22860">
            <a:solidFill>
              <a:srgbClr val="E0E4E6"/>
            </a:solidFill>
            <a:prstDash val="solid"/>
          </a:ln>
        </p:spPr>
      </p:sp>
      <p:sp>
        <p:nvSpPr>
          <p:cNvPr id="19" name="Text 15"/>
          <p:cNvSpPr/>
          <p:nvPr/>
        </p:nvSpPr>
        <p:spPr>
          <a:xfrm>
            <a:off x="4737318" y="6211729"/>
            <a:ext cx="173474" cy="370284"/>
          </a:xfrm>
          <a:prstGeom prst="rect">
            <a:avLst/>
          </a:prstGeom>
          <a:noFill/>
          <a:ln/>
        </p:spPr>
        <p:txBody>
          <a:bodyPr wrap="none" rtlCol="0" anchor="t"/>
          <a:lstStyle/>
          <a:p>
            <a:pPr marL="0" indent="0" algn="ctr">
              <a:lnSpc>
                <a:spcPts val="2916"/>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20" name="Text 16"/>
          <p:cNvSpPr/>
          <p:nvPr/>
        </p:nvSpPr>
        <p:spPr>
          <a:xfrm>
            <a:off x="6046113" y="6119217"/>
            <a:ext cx="2468880"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Celebrating Beauty</a:t>
            </a:r>
            <a:endParaRPr lang="en-US" sz="1944" dirty="0"/>
          </a:p>
        </p:txBody>
      </p:sp>
      <p:sp>
        <p:nvSpPr>
          <p:cNvPr id="21" name="Text 17"/>
          <p:cNvSpPr/>
          <p:nvPr/>
        </p:nvSpPr>
        <p:spPr>
          <a:xfrm>
            <a:off x="6046113" y="6561058"/>
            <a:ext cx="7751088"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Gerewol festival is a testament to the Wodaabe's deep appreciation for physical beauty and the celebration of youth and fertility.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688187"/>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Timkat: Epiphany Celebrations in Ethiopia</a:t>
            </a:r>
            <a:endParaRPr lang="en-US" sz="3888" dirty="0"/>
          </a:p>
        </p:txBody>
      </p:sp>
      <p:sp>
        <p:nvSpPr>
          <p:cNvPr id="5" name="Text 2"/>
          <p:cNvSpPr/>
          <p:nvPr/>
        </p:nvSpPr>
        <p:spPr>
          <a:xfrm>
            <a:off x="2624376" y="3477816"/>
            <a:ext cx="251591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Processional Parades</a:t>
            </a:r>
            <a:endParaRPr lang="en-US" sz="1944" dirty="0"/>
          </a:p>
        </p:txBody>
      </p:sp>
      <p:sp>
        <p:nvSpPr>
          <p:cNvPr id="6" name="Text 3"/>
          <p:cNvSpPr/>
          <p:nvPr/>
        </p:nvSpPr>
        <p:spPr>
          <a:xfrm>
            <a:off x="2624376" y="4008596"/>
            <a:ext cx="2765465" cy="2332792"/>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Timkat festival in Ethiopia includes grand processional parades, with priests carrying elaborately decorated religious tabots (replicas of the Ark of the Covenant).</a:t>
            </a:r>
            <a:endParaRPr lang="en-US" sz="1750" dirty="0"/>
          </a:p>
        </p:txBody>
      </p:sp>
      <p:sp>
        <p:nvSpPr>
          <p:cNvPr id="7" name="Text 4"/>
          <p:cNvSpPr/>
          <p:nvPr/>
        </p:nvSpPr>
        <p:spPr>
          <a:xfrm>
            <a:off x="5939433" y="3477816"/>
            <a:ext cx="2493764"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Spiritual Significance</a:t>
            </a:r>
            <a:endParaRPr lang="en-US" sz="1944" dirty="0"/>
          </a:p>
        </p:txBody>
      </p:sp>
      <p:sp>
        <p:nvSpPr>
          <p:cNvPr id="8" name="Text 5"/>
          <p:cNvSpPr/>
          <p:nvPr/>
        </p:nvSpPr>
        <p:spPr>
          <a:xfrm>
            <a:off x="5939433" y="4008596"/>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Timkat commemorates the baptism of Jesus in the Jordan River, making it a major religious event for the Ethiopian Orthodox Church.</a:t>
            </a:r>
            <a:endParaRPr lang="en-US" sz="1750" dirty="0"/>
          </a:p>
        </p:txBody>
      </p:sp>
      <p:sp>
        <p:nvSpPr>
          <p:cNvPr id="9" name="Text 6"/>
          <p:cNvSpPr/>
          <p:nvPr/>
        </p:nvSpPr>
        <p:spPr>
          <a:xfrm>
            <a:off x="9254490" y="3477816"/>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Blessing of Water</a:t>
            </a:r>
            <a:endParaRPr lang="en-US" sz="1944" dirty="0"/>
          </a:p>
        </p:txBody>
      </p:sp>
      <p:sp>
        <p:nvSpPr>
          <p:cNvPr id="10" name="Text 7"/>
          <p:cNvSpPr/>
          <p:nvPr/>
        </p:nvSpPr>
        <p:spPr>
          <a:xfrm>
            <a:off x="9254490" y="4008596"/>
            <a:ext cx="2765465"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A key part of the festival is the blessing of water, which is then used for ritual cleansing and baptisms.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0" y="0"/>
            <a:ext cx="14630400" cy="2474952"/>
          </a:xfrm>
          <a:prstGeom prst="rect">
            <a:avLst/>
          </a:prstGeom>
        </p:spPr>
      </p:pic>
      <p:sp>
        <p:nvSpPr>
          <p:cNvPr id="5" name="Text 1"/>
          <p:cNvSpPr/>
          <p:nvPr/>
        </p:nvSpPr>
        <p:spPr>
          <a:xfrm>
            <a:off x="3135273" y="3020258"/>
            <a:ext cx="8359854" cy="1100138"/>
          </a:xfrm>
          <a:prstGeom prst="rect">
            <a:avLst/>
          </a:prstGeom>
          <a:noFill/>
          <a:ln/>
        </p:spPr>
        <p:txBody>
          <a:bodyPr wrap="square" rtlCol="0" anchor="t"/>
          <a:lstStyle/>
          <a:p>
            <a:pPr marL="0" indent="0">
              <a:lnSpc>
                <a:spcPts val="4331"/>
              </a:lnSpc>
              <a:buNone/>
            </a:pPr>
            <a:r>
              <a:rPr lang="en-US" sz="3465" b="1" dirty="0">
                <a:solidFill>
                  <a:srgbClr val="F0FCFF"/>
                </a:solidFill>
                <a:latin typeface="Spline Sans" pitchFamily="34" charset="0"/>
                <a:ea typeface="Spline Sans" pitchFamily="34" charset="-122"/>
                <a:cs typeface="Spline Sans" pitchFamily="34" charset="-120"/>
              </a:rPr>
              <a:t>Durbar Festival: Celebrating Islamic Culture in Nigeria</a:t>
            </a:r>
            <a:endParaRPr lang="en-US" sz="3465" dirty="0"/>
          </a:p>
        </p:txBody>
      </p:sp>
      <p:sp>
        <p:nvSpPr>
          <p:cNvPr id="6" name="Shape 2"/>
          <p:cNvSpPr/>
          <p:nvPr/>
        </p:nvSpPr>
        <p:spPr>
          <a:xfrm>
            <a:off x="3135273" y="4639985"/>
            <a:ext cx="445413" cy="445413"/>
          </a:xfrm>
          <a:prstGeom prst="roundRect">
            <a:avLst>
              <a:gd name="adj" fmla="val 80015"/>
            </a:avLst>
          </a:prstGeom>
          <a:solidFill>
            <a:srgbClr val="0A081B"/>
          </a:solidFill>
          <a:ln w="22860">
            <a:solidFill>
              <a:srgbClr val="E0E4E6"/>
            </a:solidFill>
            <a:prstDash val="solid"/>
          </a:ln>
        </p:spPr>
      </p:sp>
      <p:sp>
        <p:nvSpPr>
          <p:cNvPr id="7" name="Text 3"/>
          <p:cNvSpPr/>
          <p:nvPr/>
        </p:nvSpPr>
        <p:spPr>
          <a:xfrm>
            <a:off x="3300889" y="4697730"/>
            <a:ext cx="114181" cy="329922"/>
          </a:xfrm>
          <a:prstGeom prst="rect">
            <a:avLst/>
          </a:prstGeom>
          <a:noFill/>
          <a:ln/>
        </p:spPr>
        <p:txBody>
          <a:bodyPr wrap="none" rtlCol="0" anchor="t"/>
          <a:lstStyle/>
          <a:p>
            <a:pPr marL="0" indent="0" algn="ctr">
              <a:lnSpc>
                <a:spcPts val="2598"/>
              </a:lnSpc>
              <a:buNone/>
            </a:pPr>
            <a:r>
              <a:rPr lang="en-US" sz="2079" b="1" dirty="0">
                <a:solidFill>
                  <a:srgbClr val="16FFBB"/>
                </a:solidFill>
                <a:latin typeface="Spline Sans" pitchFamily="34" charset="0"/>
                <a:ea typeface="Spline Sans" pitchFamily="34" charset="-122"/>
                <a:cs typeface="Spline Sans" pitchFamily="34" charset="-120"/>
              </a:rPr>
              <a:t>1</a:t>
            </a:r>
            <a:endParaRPr lang="en-US" sz="2079" dirty="0"/>
          </a:p>
        </p:txBody>
      </p:sp>
      <p:sp>
        <p:nvSpPr>
          <p:cNvPr id="8" name="Text 4"/>
          <p:cNvSpPr/>
          <p:nvPr/>
        </p:nvSpPr>
        <p:spPr>
          <a:xfrm>
            <a:off x="3778568" y="4639985"/>
            <a:ext cx="2011442" cy="275034"/>
          </a:xfrm>
          <a:prstGeom prst="rect">
            <a:avLst/>
          </a:prstGeom>
          <a:noFill/>
          <a:ln/>
        </p:spPr>
        <p:txBody>
          <a:bodyPr wrap="none" rtlCol="0" anchor="t"/>
          <a:lstStyle/>
          <a:p>
            <a:pPr marL="0" indent="0">
              <a:lnSpc>
                <a:spcPts val="2165"/>
              </a:lnSpc>
              <a:buNone/>
            </a:pPr>
            <a:r>
              <a:rPr lang="en-US" sz="1732" b="1" dirty="0">
                <a:solidFill>
                  <a:srgbClr val="16FFBB"/>
                </a:solidFill>
                <a:latin typeface="Spline Sans" pitchFamily="34" charset="0"/>
                <a:ea typeface="Spline Sans" pitchFamily="34" charset="-122"/>
                <a:cs typeface="Spline Sans" pitchFamily="34" charset="-120"/>
              </a:rPr>
              <a:t>Majestic Parades</a:t>
            </a:r>
            <a:endParaRPr lang="en-US" sz="1732" dirty="0"/>
          </a:p>
        </p:txBody>
      </p:sp>
      <p:sp>
        <p:nvSpPr>
          <p:cNvPr id="9" name="Text 5"/>
          <p:cNvSpPr/>
          <p:nvPr/>
        </p:nvSpPr>
        <p:spPr>
          <a:xfrm>
            <a:off x="3778568" y="5033724"/>
            <a:ext cx="2011442" cy="2078593"/>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The Durbar festival in Northern Nigeria features grand parades of elaborately dressed horsemen, showcasing the region's Islamic culture and leadership.</a:t>
            </a:r>
            <a:endParaRPr lang="en-US" sz="1559" dirty="0"/>
          </a:p>
        </p:txBody>
      </p:sp>
      <p:sp>
        <p:nvSpPr>
          <p:cNvPr id="10" name="Shape 6"/>
          <p:cNvSpPr/>
          <p:nvPr/>
        </p:nvSpPr>
        <p:spPr>
          <a:xfrm>
            <a:off x="5987891" y="4639985"/>
            <a:ext cx="445413" cy="445413"/>
          </a:xfrm>
          <a:prstGeom prst="roundRect">
            <a:avLst>
              <a:gd name="adj" fmla="val 80015"/>
            </a:avLst>
          </a:prstGeom>
          <a:solidFill>
            <a:srgbClr val="0A081B"/>
          </a:solidFill>
          <a:ln w="22860">
            <a:solidFill>
              <a:srgbClr val="E0E4E6"/>
            </a:solidFill>
            <a:prstDash val="solid"/>
          </a:ln>
        </p:spPr>
      </p:sp>
      <p:sp>
        <p:nvSpPr>
          <p:cNvPr id="11" name="Text 7"/>
          <p:cNvSpPr/>
          <p:nvPr/>
        </p:nvSpPr>
        <p:spPr>
          <a:xfrm>
            <a:off x="6137196" y="4697730"/>
            <a:ext cx="146804" cy="329922"/>
          </a:xfrm>
          <a:prstGeom prst="rect">
            <a:avLst/>
          </a:prstGeom>
          <a:noFill/>
          <a:ln/>
        </p:spPr>
        <p:txBody>
          <a:bodyPr wrap="none" rtlCol="0" anchor="t"/>
          <a:lstStyle/>
          <a:p>
            <a:pPr marL="0" indent="0" algn="ctr">
              <a:lnSpc>
                <a:spcPts val="2598"/>
              </a:lnSpc>
              <a:buNone/>
            </a:pPr>
            <a:r>
              <a:rPr lang="en-US" sz="2079" b="1" dirty="0">
                <a:solidFill>
                  <a:srgbClr val="29DDDA"/>
                </a:solidFill>
                <a:latin typeface="Spline Sans" pitchFamily="34" charset="0"/>
                <a:ea typeface="Spline Sans" pitchFamily="34" charset="-122"/>
                <a:cs typeface="Spline Sans" pitchFamily="34" charset="-120"/>
              </a:rPr>
              <a:t>2</a:t>
            </a:r>
            <a:endParaRPr lang="en-US" sz="2079" dirty="0"/>
          </a:p>
        </p:txBody>
      </p:sp>
      <p:sp>
        <p:nvSpPr>
          <p:cNvPr id="12" name="Text 8"/>
          <p:cNvSpPr/>
          <p:nvPr/>
        </p:nvSpPr>
        <p:spPr>
          <a:xfrm>
            <a:off x="6631186" y="4639985"/>
            <a:ext cx="2011442" cy="550069"/>
          </a:xfrm>
          <a:prstGeom prst="rect">
            <a:avLst/>
          </a:prstGeom>
          <a:noFill/>
          <a:ln/>
        </p:spPr>
        <p:txBody>
          <a:bodyPr wrap="square" rtlCol="0" anchor="t"/>
          <a:lstStyle/>
          <a:p>
            <a:pPr marL="0" indent="0">
              <a:lnSpc>
                <a:spcPts val="2165"/>
              </a:lnSpc>
              <a:buNone/>
            </a:pPr>
            <a:r>
              <a:rPr lang="en-US" sz="1732" b="1" dirty="0">
                <a:solidFill>
                  <a:srgbClr val="29DDDA"/>
                </a:solidFill>
                <a:latin typeface="Spline Sans" pitchFamily="34" charset="0"/>
                <a:ea typeface="Spline Sans" pitchFamily="34" charset="-122"/>
                <a:cs typeface="Spline Sans" pitchFamily="34" charset="-120"/>
              </a:rPr>
              <a:t>Vibrant Music and Dance</a:t>
            </a:r>
            <a:endParaRPr lang="en-US" sz="1732" dirty="0"/>
          </a:p>
        </p:txBody>
      </p:sp>
      <p:sp>
        <p:nvSpPr>
          <p:cNvPr id="13" name="Text 9"/>
          <p:cNvSpPr/>
          <p:nvPr/>
        </p:nvSpPr>
        <p:spPr>
          <a:xfrm>
            <a:off x="6631186" y="5308759"/>
            <a:ext cx="2011442" cy="2375535"/>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The festival is a celebration of traditional music, dance, and other cultural performances that reflect the rich heritage of the Hausa-Fulani people.</a:t>
            </a:r>
            <a:endParaRPr lang="en-US" sz="1559" dirty="0"/>
          </a:p>
        </p:txBody>
      </p:sp>
      <p:sp>
        <p:nvSpPr>
          <p:cNvPr id="14" name="Shape 10"/>
          <p:cNvSpPr/>
          <p:nvPr/>
        </p:nvSpPr>
        <p:spPr>
          <a:xfrm>
            <a:off x="8840510" y="4639985"/>
            <a:ext cx="445413" cy="445413"/>
          </a:xfrm>
          <a:prstGeom prst="roundRect">
            <a:avLst>
              <a:gd name="adj" fmla="val 80015"/>
            </a:avLst>
          </a:prstGeom>
          <a:solidFill>
            <a:srgbClr val="0A081B"/>
          </a:solidFill>
          <a:ln w="22860">
            <a:solidFill>
              <a:srgbClr val="E0E4E6"/>
            </a:solidFill>
            <a:prstDash val="solid"/>
          </a:ln>
        </p:spPr>
      </p:sp>
      <p:sp>
        <p:nvSpPr>
          <p:cNvPr id="15" name="Text 11"/>
          <p:cNvSpPr/>
          <p:nvPr/>
        </p:nvSpPr>
        <p:spPr>
          <a:xfrm>
            <a:off x="8985885" y="4697730"/>
            <a:ext cx="154543" cy="329922"/>
          </a:xfrm>
          <a:prstGeom prst="rect">
            <a:avLst/>
          </a:prstGeom>
          <a:noFill/>
          <a:ln/>
        </p:spPr>
        <p:txBody>
          <a:bodyPr wrap="none" rtlCol="0" anchor="t"/>
          <a:lstStyle/>
          <a:p>
            <a:pPr marL="0" indent="0" algn="ctr">
              <a:lnSpc>
                <a:spcPts val="2598"/>
              </a:lnSpc>
              <a:buNone/>
            </a:pPr>
            <a:r>
              <a:rPr lang="en-US" sz="2079" b="1" dirty="0">
                <a:solidFill>
                  <a:srgbClr val="37A7E7"/>
                </a:solidFill>
                <a:latin typeface="Spline Sans" pitchFamily="34" charset="0"/>
                <a:ea typeface="Spline Sans" pitchFamily="34" charset="-122"/>
                <a:cs typeface="Spline Sans" pitchFamily="34" charset="-120"/>
              </a:rPr>
              <a:t>3</a:t>
            </a:r>
            <a:endParaRPr lang="en-US" sz="2079" dirty="0"/>
          </a:p>
        </p:txBody>
      </p:sp>
      <p:sp>
        <p:nvSpPr>
          <p:cNvPr id="16" name="Text 12"/>
          <p:cNvSpPr/>
          <p:nvPr/>
        </p:nvSpPr>
        <p:spPr>
          <a:xfrm>
            <a:off x="9483804" y="4639985"/>
            <a:ext cx="2011442" cy="550069"/>
          </a:xfrm>
          <a:prstGeom prst="rect">
            <a:avLst/>
          </a:prstGeom>
          <a:noFill/>
          <a:ln/>
        </p:spPr>
        <p:txBody>
          <a:bodyPr wrap="square" rtlCol="0" anchor="t"/>
          <a:lstStyle/>
          <a:p>
            <a:pPr marL="0" indent="0">
              <a:lnSpc>
                <a:spcPts val="2165"/>
              </a:lnSpc>
              <a:buNone/>
            </a:pPr>
            <a:r>
              <a:rPr lang="en-US" sz="1732" b="1" dirty="0">
                <a:solidFill>
                  <a:srgbClr val="37A7E7"/>
                </a:solidFill>
                <a:latin typeface="Spline Sans" pitchFamily="34" charset="0"/>
                <a:ea typeface="Spline Sans" pitchFamily="34" charset="-122"/>
                <a:cs typeface="Spline Sans" pitchFamily="34" charset="-120"/>
              </a:rPr>
              <a:t>Religious Significance</a:t>
            </a:r>
            <a:endParaRPr lang="en-US" sz="1732" dirty="0"/>
          </a:p>
        </p:txBody>
      </p:sp>
      <p:sp>
        <p:nvSpPr>
          <p:cNvPr id="17" name="Text 13"/>
          <p:cNvSpPr/>
          <p:nvPr/>
        </p:nvSpPr>
        <p:spPr>
          <a:xfrm>
            <a:off x="9483804" y="5308759"/>
            <a:ext cx="2011442" cy="1781651"/>
          </a:xfrm>
          <a:prstGeom prst="rect">
            <a:avLst/>
          </a:prstGeom>
          <a:noFill/>
          <a:ln/>
        </p:spPr>
        <p:txBody>
          <a:bodyPr wrap="square" rtlCol="0" anchor="t"/>
          <a:lstStyle/>
          <a:p>
            <a:pPr marL="0" indent="0">
              <a:lnSpc>
                <a:spcPts val="2339"/>
              </a:lnSpc>
              <a:buNone/>
            </a:pPr>
            <a:r>
              <a:rPr lang="en-US" sz="1559" dirty="0">
                <a:solidFill>
                  <a:srgbClr val="E0E4E6"/>
                </a:solidFill>
                <a:latin typeface="Barlow" pitchFamily="34" charset="0"/>
                <a:ea typeface="Barlow" pitchFamily="34" charset="-122"/>
                <a:cs typeface="Barlow" pitchFamily="34" charset="-120"/>
              </a:rPr>
              <a:t>Durbar marks the end of Ramadan and the celebration of Eid al-Fitr and Eid al-Adha, important Islamic holidays.</a:t>
            </a:r>
            <a:endParaRPr lang="en-US" sz="155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899517"/>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Festival of the Sahara: Celebrating Desert Life</a:t>
            </a:r>
            <a:endParaRPr lang="en-US" sz="3888" dirty="0"/>
          </a:p>
        </p:txBody>
      </p:sp>
      <p:sp>
        <p:nvSpPr>
          <p:cNvPr id="5" name="Shape 2"/>
          <p:cNvSpPr/>
          <p:nvPr/>
        </p:nvSpPr>
        <p:spPr>
          <a:xfrm>
            <a:off x="2624376" y="2578060"/>
            <a:ext cx="4579739" cy="2264926"/>
          </a:xfrm>
          <a:prstGeom prst="roundRect">
            <a:avLst>
              <a:gd name="adj" fmla="val 17659"/>
            </a:avLst>
          </a:prstGeom>
          <a:solidFill>
            <a:srgbClr val="0A081B"/>
          </a:solidFill>
          <a:ln w="22860">
            <a:solidFill>
              <a:srgbClr val="E0E4E6"/>
            </a:solidFill>
            <a:prstDash val="solid"/>
          </a:ln>
        </p:spPr>
      </p:sp>
      <p:sp>
        <p:nvSpPr>
          <p:cNvPr id="6" name="Text 3"/>
          <p:cNvSpPr/>
          <p:nvPr/>
        </p:nvSpPr>
        <p:spPr>
          <a:xfrm>
            <a:off x="2869406" y="2823091"/>
            <a:ext cx="3274933" cy="308610"/>
          </a:xfrm>
          <a:prstGeom prst="rect">
            <a:avLst/>
          </a:prstGeom>
          <a:noFill/>
          <a:ln/>
        </p:spPr>
        <p:txBody>
          <a:bodyPr wrap="none" rtlCol="0" anchor="t"/>
          <a:lstStyle/>
          <a:p>
            <a:pPr marL="0" indent="0">
              <a:lnSpc>
                <a:spcPts val="2430"/>
              </a:lnSpc>
              <a:buNone/>
            </a:pPr>
            <a:r>
              <a:rPr lang="en-US" sz="1944" b="1" dirty="0">
                <a:solidFill>
                  <a:srgbClr val="16FFBB"/>
                </a:solidFill>
                <a:latin typeface="Spline Sans" pitchFamily="34" charset="0"/>
                <a:ea typeface="Spline Sans" pitchFamily="34" charset="-122"/>
                <a:cs typeface="Spline Sans" pitchFamily="34" charset="-120"/>
              </a:rPr>
              <a:t>Traditional Music and Dance</a:t>
            </a:r>
            <a:endParaRPr lang="en-US" sz="1944" dirty="0"/>
          </a:p>
        </p:txBody>
      </p:sp>
      <p:sp>
        <p:nvSpPr>
          <p:cNvPr id="7" name="Text 4"/>
          <p:cNvSpPr/>
          <p:nvPr/>
        </p:nvSpPr>
        <p:spPr>
          <a:xfrm>
            <a:off x="2869406" y="3264932"/>
            <a:ext cx="4089678" cy="999768"/>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of the Sahara in Douz, Tunisia, showcases the rich musical and dance traditions of the desert region.</a:t>
            </a:r>
            <a:endParaRPr lang="en-US" sz="1750" dirty="0"/>
          </a:p>
        </p:txBody>
      </p:sp>
      <p:sp>
        <p:nvSpPr>
          <p:cNvPr id="8" name="Shape 5"/>
          <p:cNvSpPr/>
          <p:nvPr/>
        </p:nvSpPr>
        <p:spPr>
          <a:xfrm>
            <a:off x="7426285" y="2578060"/>
            <a:ext cx="4579739" cy="2264926"/>
          </a:xfrm>
          <a:prstGeom prst="roundRect">
            <a:avLst>
              <a:gd name="adj" fmla="val 17659"/>
            </a:avLst>
          </a:prstGeom>
          <a:solidFill>
            <a:srgbClr val="0A081B"/>
          </a:solidFill>
          <a:ln w="22860">
            <a:solidFill>
              <a:srgbClr val="E0E4E6"/>
            </a:solidFill>
            <a:prstDash val="solid"/>
          </a:ln>
        </p:spPr>
      </p:sp>
      <p:sp>
        <p:nvSpPr>
          <p:cNvPr id="9" name="Text 6"/>
          <p:cNvSpPr/>
          <p:nvPr/>
        </p:nvSpPr>
        <p:spPr>
          <a:xfrm>
            <a:off x="7671316" y="2823091"/>
            <a:ext cx="2468880" cy="308610"/>
          </a:xfrm>
          <a:prstGeom prst="rect">
            <a:avLst/>
          </a:prstGeom>
          <a:noFill/>
          <a:ln/>
        </p:spPr>
        <p:txBody>
          <a:bodyPr wrap="none" rtlCol="0" anchor="t"/>
          <a:lstStyle/>
          <a:p>
            <a:pPr marL="0" indent="0">
              <a:lnSpc>
                <a:spcPts val="2430"/>
              </a:lnSpc>
              <a:buNone/>
            </a:pPr>
            <a:r>
              <a:rPr lang="en-US" sz="1944" b="1" dirty="0">
                <a:solidFill>
                  <a:srgbClr val="29DDDA"/>
                </a:solidFill>
                <a:latin typeface="Spline Sans" pitchFamily="34" charset="0"/>
                <a:ea typeface="Spline Sans" pitchFamily="34" charset="-122"/>
                <a:cs typeface="Spline Sans" pitchFamily="34" charset="-120"/>
              </a:rPr>
              <a:t>Camel Racing</a:t>
            </a:r>
            <a:endParaRPr lang="en-US" sz="1944" dirty="0"/>
          </a:p>
        </p:txBody>
      </p:sp>
      <p:sp>
        <p:nvSpPr>
          <p:cNvPr id="10" name="Text 7"/>
          <p:cNvSpPr/>
          <p:nvPr/>
        </p:nvSpPr>
        <p:spPr>
          <a:xfrm>
            <a:off x="7671316" y="3264932"/>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A highlight of the festival is the thrilling camel racing competitions, highlighting the importance of these animals in desert life.</a:t>
            </a:r>
            <a:endParaRPr lang="en-US" sz="1750" dirty="0"/>
          </a:p>
        </p:txBody>
      </p:sp>
      <p:sp>
        <p:nvSpPr>
          <p:cNvPr id="11" name="Shape 8"/>
          <p:cNvSpPr/>
          <p:nvPr/>
        </p:nvSpPr>
        <p:spPr>
          <a:xfrm>
            <a:off x="2624376" y="5065157"/>
            <a:ext cx="4579739" cy="2264926"/>
          </a:xfrm>
          <a:prstGeom prst="roundRect">
            <a:avLst>
              <a:gd name="adj" fmla="val 17659"/>
            </a:avLst>
          </a:prstGeom>
          <a:solidFill>
            <a:srgbClr val="0A081B"/>
          </a:solidFill>
          <a:ln w="22860">
            <a:solidFill>
              <a:srgbClr val="E0E4E6"/>
            </a:solidFill>
            <a:prstDash val="solid"/>
          </a:ln>
        </p:spPr>
      </p:sp>
      <p:sp>
        <p:nvSpPr>
          <p:cNvPr id="12" name="Text 9"/>
          <p:cNvSpPr/>
          <p:nvPr/>
        </p:nvSpPr>
        <p:spPr>
          <a:xfrm>
            <a:off x="2869406" y="5310188"/>
            <a:ext cx="2468880" cy="308610"/>
          </a:xfrm>
          <a:prstGeom prst="rect">
            <a:avLst/>
          </a:prstGeom>
          <a:noFill/>
          <a:ln/>
        </p:spPr>
        <p:txBody>
          <a:bodyPr wrap="none" rtlCol="0" anchor="t"/>
          <a:lstStyle/>
          <a:p>
            <a:pPr marL="0" indent="0">
              <a:lnSpc>
                <a:spcPts val="2430"/>
              </a:lnSpc>
              <a:buNone/>
            </a:pPr>
            <a:r>
              <a:rPr lang="en-US" sz="1944" b="1" dirty="0">
                <a:solidFill>
                  <a:srgbClr val="37A7E7"/>
                </a:solidFill>
                <a:latin typeface="Spline Sans" pitchFamily="34" charset="0"/>
                <a:ea typeface="Spline Sans" pitchFamily="34" charset="-122"/>
                <a:cs typeface="Spline Sans" pitchFamily="34" charset="-120"/>
              </a:rPr>
              <a:t>Poetic Performances</a:t>
            </a:r>
            <a:endParaRPr lang="en-US" sz="1944" dirty="0"/>
          </a:p>
        </p:txBody>
      </p:sp>
      <p:sp>
        <p:nvSpPr>
          <p:cNvPr id="13" name="Text 10"/>
          <p:cNvSpPr/>
          <p:nvPr/>
        </p:nvSpPr>
        <p:spPr>
          <a:xfrm>
            <a:off x="2869406" y="5752028"/>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also features traditional poetry recitations, honoring the literary heritage of the Sahara Desert communities.</a:t>
            </a:r>
            <a:endParaRPr lang="en-US" sz="1750" dirty="0"/>
          </a:p>
        </p:txBody>
      </p:sp>
      <p:sp>
        <p:nvSpPr>
          <p:cNvPr id="14" name="Shape 11"/>
          <p:cNvSpPr/>
          <p:nvPr/>
        </p:nvSpPr>
        <p:spPr>
          <a:xfrm>
            <a:off x="7426285" y="5065157"/>
            <a:ext cx="4579739" cy="2264926"/>
          </a:xfrm>
          <a:prstGeom prst="roundRect">
            <a:avLst>
              <a:gd name="adj" fmla="val 17659"/>
            </a:avLst>
          </a:prstGeom>
          <a:solidFill>
            <a:srgbClr val="0A081B"/>
          </a:solidFill>
          <a:ln w="22860">
            <a:solidFill>
              <a:srgbClr val="E0E4E6"/>
            </a:solidFill>
            <a:prstDash val="solid"/>
          </a:ln>
        </p:spPr>
      </p:sp>
      <p:sp>
        <p:nvSpPr>
          <p:cNvPr id="15" name="Text 12"/>
          <p:cNvSpPr/>
          <p:nvPr/>
        </p:nvSpPr>
        <p:spPr>
          <a:xfrm>
            <a:off x="7671316" y="5310188"/>
            <a:ext cx="2468880" cy="308610"/>
          </a:xfrm>
          <a:prstGeom prst="rect">
            <a:avLst/>
          </a:prstGeom>
          <a:noFill/>
          <a:ln/>
        </p:spPr>
        <p:txBody>
          <a:bodyPr wrap="none" rtlCol="0" anchor="t"/>
          <a:lstStyle/>
          <a:p>
            <a:pPr marL="0" indent="0">
              <a:lnSpc>
                <a:spcPts val="2430"/>
              </a:lnSpc>
              <a:buNone/>
            </a:pPr>
            <a:r>
              <a:rPr lang="en-US" sz="1944" b="1" dirty="0">
                <a:solidFill>
                  <a:srgbClr val="5372DF"/>
                </a:solidFill>
                <a:latin typeface="Spline Sans" pitchFamily="34" charset="0"/>
                <a:ea typeface="Spline Sans" pitchFamily="34" charset="-122"/>
                <a:cs typeface="Spline Sans" pitchFamily="34" charset="-120"/>
              </a:rPr>
              <a:t>Cultural Immersion</a:t>
            </a:r>
            <a:endParaRPr lang="en-US" sz="1944" dirty="0"/>
          </a:p>
        </p:txBody>
      </p:sp>
      <p:sp>
        <p:nvSpPr>
          <p:cNvPr id="16" name="Text 13"/>
          <p:cNvSpPr/>
          <p:nvPr/>
        </p:nvSpPr>
        <p:spPr>
          <a:xfrm>
            <a:off x="7671316" y="5752028"/>
            <a:ext cx="4089678" cy="1333024"/>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Visitors can immerse themselves in the vibrant desert culture and witness the resilience and adaptability of the Saharan people.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832610"/>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Ouidah Voodoo Festival: Celebrating Vodun Heritage</a:t>
            </a:r>
            <a:endParaRPr lang="en-US" sz="3888" dirty="0"/>
          </a:p>
        </p:txBody>
      </p:sp>
      <p:pic>
        <p:nvPicPr>
          <p:cNvPr id="5" name="Image 1" descr="preencoded.png"/>
          <p:cNvPicPr>
            <a:picLocks noChangeAspect="1"/>
          </p:cNvPicPr>
          <p:nvPr/>
        </p:nvPicPr>
        <p:blipFill>
          <a:blip r:embed="rId4"/>
          <a:stretch>
            <a:fillRect/>
          </a:stretch>
        </p:blipFill>
        <p:spPr>
          <a:xfrm>
            <a:off x="2624376" y="3511153"/>
            <a:ext cx="555427" cy="555427"/>
          </a:xfrm>
          <a:prstGeom prst="rect">
            <a:avLst/>
          </a:prstGeom>
        </p:spPr>
      </p:pic>
      <p:sp>
        <p:nvSpPr>
          <p:cNvPr id="6" name="Text 2"/>
          <p:cNvSpPr/>
          <p:nvPr/>
        </p:nvSpPr>
        <p:spPr>
          <a:xfrm>
            <a:off x="2624376" y="4288750"/>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Rituals and Offerings</a:t>
            </a:r>
            <a:endParaRPr lang="en-US" sz="1944" dirty="0"/>
          </a:p>
        </p:txBody>
      </p:sp>
      <p:sp>
        <p:nvSpPr>
          <p:cNvPr id="7" name="Text 3"/>
          <p:cNvSpPr/>
          <p:nvPr/>
        </p:nvSpPr>
        <p:spPr>
          <a:xfrm>
            <a:off x="2624376" y="4730591"/>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Ouidah Voodoo Festival in Benin honors the Vodun religion through various rituals and offerings to the spirits.</a:t>
            </a:r>
            <a:endParaRPr lang="en-US" sz="1750" dirty="0"/>
          </a:p>
        </p:txBody>
      </p:sp>
      <p:pic>
        <p:nvPicPr>
          <p:cNvPr id="8" name="Image 2" descr="preencoded.png"/>
          <p:cNvPicPr>
            <a:picLocks noChangeAspect="1"/>
          </p:cNvPicPr>
          <p:nvPr/>
        </p:nvPicPr>
        <p:blipFill>
          <a:blip r:embed="rId5"/>
          <a:stretch>
            <a:fillRect/>
          </a:stretch>
        </p:blipFill>
        <p:spPr>
          <a:xfrm>
            <a:off x="5862638" y="3511153"/>
            <a:ext cx="555427" cy="555427"/>
          </a:xfrm>
          <a:prstGeom prst="rect">
            <a:avLst/>
          </a:prstGeom>
        </p:spPr>
      </p:pic>
      <p:sp>
        <p:nvSpPr>
          <p:cNvPr id="9" name="Text 4"/>
          <p:cNvSpPr/>
          <p:nvPr/>
        </p:nvSpPr>
        <p:spPr>
          <a:xfrm>
            <a:off x="5862638" y="4288750"/>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Rhythmic Music</a:t>
            </a:r>
            <a:endParaRPr lang="en-US" sz="1944" dirty="0"/>
          </a:p>
        </p:txBody>
      </p:sp>
      <p:sp>
        <p:nvSpPr>
          <p:cNvPr id="10" name="Text 5"/>
          <p:cNvSpPr/>
          <p:nvPr/>
        </p:nvSpPr>
        <p:spPr>
          <a:xfrm>
            <a:off x="5862638" y="4730591"/>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Drumming, chanting, and traditional music are integral to the Vodun celebrations, creating a captivating atmosphere.</a:t>
            </a:r>
            <a:endParaRPr lang="en-US" sz="1750" dirty="0"/>
          </a:p>
        </p:txBody>
      </p:sp>
      <p:pic>
        <p:nvPicPr>
          <p:cNvPr id="11" name="Image 3" descr="preencoded.png"/>
          <p:cNvPicPr>
            <a:picLocks noChangeAspect="1"/>
          </p:cNvPicPr>
          <p:nvPr/>
        </p:nvPicPr>
        <p:blipFill>
          <a:blip r:embed="rId6"/>
          <a:stretch>
            <a:fillRect/>
          </a:stretch>
        </p:blipFill>
        <p:spPr>
          <a:xfrm>
            <a:off x="9100899" y="3511153"/>
            <a:ext cx="555427" cy="555427"/>
          </a:xfrm>
          <a:prstGeom prst="rect">
            <a:avLst/>
          </a:prstGeom>
        </p:spPr>
      </p:pic>
      <p:sp>
        <p:nvSpPr>
          <p:cNvPr id="12" name="Text 6"/>
          <p:cNvSpPr/>
          <p:nvPr/>
        </p:nvSpPr>
        <p:spPr>
          <a:xfrm>
            <a:off x="9100899" y="4288750"/>
            <a:ext cx="2468880"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Sacred Dances</a:t>
            </a:r>
            <a:endParaRPr lang="en-US" sz="1944" dirty="0"/>
          </a:p>
        </p:txBody>
      </p:sp>
      <p:sp>
        <p:nvSpPr>
          <p:cNvPr id="13" name="Text 7"/>
          <p:cNvSpPr/>
          <p:nvPr/>
        </p:nvSpPr>
        <p:spPr>
          <a:xfrm>
            <a:off x="9100899" y="4730591"/>
            <a:ext cx="2905125" cy="1333024"/>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Devotees perform sacred dances, channeling the energies of the Vodun deities and ancestors.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854875"/>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Mombasa Carnival: Celebrating Kenya's Diversity</a:t>
            </a:r>
            <a:endParaRPr lang="en-US" sz="3888" dirty="0"/>
          </a:p>
        </p:txBody>
      </p:sp>
      <p:sp>
        <p:nvSpPr>
          <p:cNvPr id="5" name="Text 2"/>
          <p:cNvSpPr/>
          <p:nvPr/>
        </p:nvSpPr>
        <p:spPr>
          <a:xfrm>
            <a:off x="2624376" y="3644503"/>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Vibrant Parades</a:t>
            </a:r>
            <a:endParaRPr lang="en-US" sz="1944" dirty="0"/>
          </a:p>
        </p:txBody>
      </p:sp>
      <p:sp>
        <p:nvSpPr>
          <p:cNvPr id="6" name="Text 3"/>
          <p:cNvSpPr/>
          <p:nvPr/>
        </p:nvSpPr>
        <p:spPr>
          <a:xfrm>
            <a:off x="2624376" y="4175284"/>
            <a:ext cx="2765465" cy="1999536"/>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Mombasa Carnival in Kenya features colorful parades with elaborate costumes, music, and dance that reflect the country's multicultural heritage.</a:t>
            </a:r>
            <a:endParaRPr lang="en-US" sz="1750" dirty="0"/>
          </a:p>
        </p:txBody>
      </p:sp>
      <p:sp>
        <p:nvSpPr>
          <p:cNvPr id="7" name="Text 4"/>
          <p:cNvSpPr/>
          <p:nvPr/>
        </p:nvSpPr>
        <p:spPr>
          <a:xfrm>
            <a:off x="5939433" y="3644503"/>
            <a:ext cx="2468880" cy="308610"/>
          </a:xfrm>
          <a:prstGeom prst="rect">
            <a:avLst/>
          </a:prstGeom>
          <a:noFill/>
          <a:ln/>
        </p:spPr>
        <p:txBody>
          <a:bodyPr wrap="non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Cultural Displays</a:t>
            </a:r>
            <a:endParaRPr lang="en-US" sz="1944" dirty="0"/>
          </a:p>
        </p:txBody>
      </p:sp>
      <p:sp>
        <p:nvSpPr>
          <p:cNvPr id="8" name="Text 5"/>
          <p:cNvSpPr/>
          <p:nvPr/>
        </p:nvSpPr>
        <p:spPr>
          <a:xfrm>
            <a:off x="5939433" y="4175284"/>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festival showcases the diverse traditions, art, and crafts of Kenya's many ethnic groups, promoting unity and cultural exchange.</a:t>
            </a:r>
            <a:endParaRPr lang="en-US" sz="1750" dirty="0"/>
          </a:p>
        </p:txBody>
      </p:sp>
      <p:sp>
        <p:nvSpPr>
          <p:cNvPr id="9" name="Text 6"/>
          <p:cNvSpPr/>
          <p:nvPr/>
        </p:nvSpPr>
        <p:spPr>
          <a:xfrm>
            <a:off x="9254490" y="3644503"/>
            <a:ext cx="2765465" cy="617220"/>
          </a:xfrm>
          <a:prstGeom prst="rect">
            <a:avLst/>
          </a:prstGeom>
          <a:noFill/>
          <a:ln/>
        </p:spPr>
        <p:txBody>
          <a:bodyPr wrap="square" rtlCol="0" anchor="t"/>
          <a:lstStyle/>
          <a:p>
            <a:pPr marL="0" indent="0">
              <a:lnSpc>
                <a:spcPts val="2430"/>
              </a:lnSpc>
              <a:buNone/>
            </a:pPr>
            <a:r>
              <a:rPr lang="en-US" sz="1944" b="1" dirty="0">
                <a:solidFill>
                  <a:srgbClr val="F0FCFF"/>
                </a:solidFill>
                <a:latin typeface="Spline Sans" pitchFamily="34" charset="0"/>
                <a:ea typeface="Spline Sans" pitchFamily="34" charset="-122"/>
                <a:cs typeface="Spline Sans" pitchFamily="34" charset="-120"/>
              </a:rPr>
              <a:t>Community Celebration</a:t>
            </a:r>
            <a:endParaRPr lang="en-US" sz="1944" dirty="0"/>
          </a:p>
        </p:txBody>
      </p:sp>
      <p:sp>
        <p:nvSpPr>
          <p:cNvPr id="10" name="Text 7"/>
          <p:cNvSpPr/>
          <p:nvPr/>
        </p:nvSpPr>
        <p:spPr>
          <a:xfrm>
            <a:off x="9254490" y="4483894"/>
            <a:ext cx="2765465" cy="1666280"/>
          </a:xfrm>
          <a:prstGeom prst="rect">
            <a:avLst/>
          </a:prstGeom>
          <a:noFill/>
          <a:ln/>
        </p:spPr>
        <p:txBody>
          <a:bodyPr wrap="square" rtlCol="0" anchor="t"/>
          <a:lstStyle/>
          <a:p>
            <a:pPr marL="0" indent="0">
              <a:lnSpc>
                <a:spcPts val="2624"/>
              </a:lnSpc>
              <a:buNone/>
            </a:pPr>
            <a:r>
              <a:rPr lang="en-US" sz="1750" dirty="0">
                <a:solidFill>
                  <a:srgbClr val="E0E4E6"/>
                </a:solidFill>
                <a:latin typeface="Barlow" pitchFamily="34" charset="0"/>
                <a:ea typeface="Barlow" pitchFamily="34" charset="-122"/>
                <a:cs typeface="Barlow" pitchFamily="34" charset="-120"/>
              </a:rPr>
              <a:t>The Mombasa Carnival is a joyous celebration that brings together people from all walks of life to enjoy the festive atmosphere.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73336"/>
            <a:ext cx="9003863" cy="617101"/>
          </a:xfrm>
          <a:prstGeom prst="rect">
            <a:avLst/>
          </a:prstGeom>
          <a:noFill/>
          <a:ln/>
        </p:spPr>
        <p:txBody>
          <a:bodyPr wrap="non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Reed Dance: Celebrating Swazi Culture</a:t>
            </a:r>
            <a:endParaRPr lang="en-US" sz="3888" dirty="0"/>
          </a:p>
        </p:txBody>
      </p:sp>
      <p:pic>
        <p:nvPicPr>
          <p:cNvPr id="6" name="Image 2" descr="preencoded.png"/>
          <p:cNvPicPr>
            <a:picLocks noChangeAspect="1"/>
          </p:cNvPicPr>
          <p:nvPr/>
        </p:nvPicPr>
        <p:blipFill>
          <a:blip r:embed="rId5"/>
          <a:stretch>
            <a:fillRect/>
          </a:stretch>
        </p:blipFill>
        <p:spPr>
          <a:xfrm>
            <a:off x="833199" y="1923693"/>
            <a:ext cx="1110972" cy="1777484"/>
          </a:xfrm>
          <a:prstGeom prst="rect">
            <a:avLst/>
          </a:prstGeom>
        </p:spPr>
      </p:pic>
      <p:sp>
        <p:nvSpPr>
          <p:cNvPr id="7" name="Text 2"/>
          <p:cNvSpPr/>
          <p:nvPr/>
        </p:nvSpPr>
        <p:spPr>
          <a:xfrm>
            <a:off x="2277428" y="2145863"/>
            <a:ext cx="2544008"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Presentation of Reeds</a:t>
            </a:r>
            <a:endParaRPr lang="en-US" sz="1944" dirty="0"/>
          </a:p>
        </p:txBody>
      </p:sp>
      <p:sp>
        <p:nvSpPr>
          <p:cNvPr id="8" name="Text 3"/>
          <p:cNvSpPr/>
          <p:nvPr/>
        </p:nvSpPr>
        <p:spPr>
          <a:xfrm>
            <a:off x="2277428" y="2587704"/>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Young Swazi women gather to present reeds to the queen mother as a symbol of purity and respect.</a:t>
            </a:r>
            <a:endParaRPr lang="en-US" sz="1750" dirty="0"/>
          </a:p>
        </p:txBody>
      </p:sp>
      <p:pic>
        <p:nvPicPr>
          <p:cNvPr id="9" name="Image 3" descr="preencoded.png"/>
          <p:cNvPicPr>
            <a:picLocks noChangeAspect="1"/>
          </p:cNvPicPr>
          <p:nvPr/>
        </p:nvPicPr>
        <p:blipFill>
          <a:blip r:embed="rId6"/>
          <a:stretch>
            <a:fillRect/>
          </a:stretch>
        </p:blipFill>
        <p:spPr>
          <a:xfrm>
            <a:off x="833199" y="3701177"/>
            <a:ext cx="1110972" cy="1777484"/>
          </a:xfrm>
          <a:prstGeom prst="rect">
            <a:avLst/>
          </a:prstGeom>
        </p:spPr>
      </p:pic>
      <p:sp>
        <p:nvSpPr>
          <p:cNvPr id="10" name="Text 4"/>
          <p:cNvSpPr/>
          <p:nvPr/>
        </p:nvSpPr>
        <p:spPr>
          <a:xfrm>
            <a:off x="2277428" y="3923348"/>
            <a:ext cx="2468880" cy="308610"/>
          </a:xfrm>
          <a:prstGeom prst="rect">
            <a:avLst/>
          </a:prstGeom>
          <a:noFill/>
          <a:ln/>
        </p:spPr>
        <p:txBody>
          <a:bodyPr wrap="non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Traditional Dances</a:t>
            </a:r>
            <a:endParaRPr lang="en-US" sz="1944" dirty="0"/>
          </a:p>
        </p:txBody>
      </p:sp>
      <p:sp>
        <p:nvSpPr>
          <p:cNvPr id="11" name="Text 5"/>
          <p:cNvSpPr/>
          <p:nvPr/>
        </p:nvSpPr>
        <p:spPr>
          <a:xfrm>
            <a:off x="2277428" y="4365188"/>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women then engage in traditional dances, showcasing their grace, elegance, and connection to Swazi cultural heritage.</a:t>
            </a:r>
            <a:endParaRPr lang="en-US" sz="1750" dirty="0"/>
          </a:p>
        </p:txBody>
      </p:sp>
      <p:pic>
        <p:nvPicPr>
          <p:cNvPr id="12" name="Image 4" descr="preencoded.png"/>
          <p:cNvPicPr>
            <a:picLocks noChangeAspect="1"/>
          </p:cNvPicPr>
          <p:nvPr/>
        </p:nvPicPr>
        <p:blipFill>
          <a:blip r:embed="rId7"/>
          <a:stretch>
            <a:fillRect/>
          </a:stretch>
        </p:blipFill>
        <p:spPr>
          <a:xfrm>
            <a:off x="833199" y="5478661"/>
            <a:ext cx="1110972" cy="1777484"/>
          </a:xfrm>
          <a:prstGeom prst="rect">
            <a:avLst/>
          </a:prstGeom>
        </p:spPr>
      </p:pic>
      <p:sp>
        <p:nvSpPr>
          <p:cNvPr id="13" name="Text 6"/>
          <p:cNvSpPr/>
          <p:nvPr/>
        </p:nvSpPr>
        <p:spPr>
          <a:xfrm>
            <a:off x="2277428" y="5700832"/>
            <a:ext cx="3176826"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Celebration of Womanhood</a:t>
            </a:r>
            <a:endParaRPr lang="en-US" sz="1944" dirty="0"/>
          </a:p>
        </p:txBody>
      </p:sp>
      <p:sp>
        <p:nvSpPr>
          <p:cNvPr id="14" name="Text 7"/>
          <p:cNvSpPr/>
          <p:nvPr/>
        </p:nvSpPr>
        <p:spPr>
          <a:xfrm>
            <a:off x="2277428" y="6142673"/>
            <a:ext cx="7862173" cy="666512"/>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Reed Dance, known as Umhlanga, celebrates the role of women in Swazi society and the values of chastity and respect.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018342"/>
            <a:ext cx="9381649" cy="1234202"/>
          </a:xfrm>
          <a:prstGeom prst="rect">
            <a:avLst/>
          </a:prstGeom>
          <a:noFill/>
          <a:ln/>
        </p:spPr>
        <p:txBody>
          <a:bodyPr wrap="square" rtlCol="0" anchor="t"/>
          <a:lstStyle/>
          <a:p>
            <a:pPr marL="0" indent="0">
              <a:lnSpc>
                <a:spcPts val="4860"/>
              </a:lnSpc>
              <a:buNone/>
            </a:pPr>
            <a:r>
              <a:rPr lang="en-US" sz="3888" b="1" dirty="0">
                <a:solidFill>
                  <a:srgbClr val="F0FCFF"/>
                </a:solidFill>
                <a:latin typeface="Spline Sans" pitchFamily="34" charset="0"/>
                <a:ea typeface="Spline Sans" pitchFamily="34" charset="-122"/>
                <a:cs typeface="Spline Sans" pitchFamily="34" charset="-120"/>
              </a:rPr>
              <a:t>Cape Town Minstrel Carnival: Celebrating Multicultural Heritage</a:t>
            </a:r>
            <a:endParaRPr lang="en-US" sz="3888" dirty="0"/>
          </a:p>
        </p:txBody>
      </p:sp>
      <p:sp>
        <p:nvSpPr>
          <p:cNvPr id="5" name="Shape 2"/>
          <p:cNvSpPr/>
          <p:nvPr/>
        </p:nvSpPr>
        <p:spPr>
          <a:xfrm>
            <a:off x="2624376" y="2696885"/>
            <a:ext cx="2905006" cy="1795343"/>
          </a:xfrm>
          <a:prstGeom prst="roundRect">
            <a:avLst>
              <a:gd name="adj" fmla="val 22278"/>
            </a:avLst>
          </a:prstGeom>
          <a:noFill/>
          <a:ln w="22860">
            <a:solidFill>
              <a:srgbClr val="16FFBB"/>
            </a:solidFill>
            <a:prstDash val="solid"/>
          </a:ln>
        </p:spPr>
      </p:sp>
      <p:pic>
        <p:nvPicPr>
          <p:cNvPr id="6" name="Image 1" descr="preencoded.png"/>
          <p:cNvPicPr>
            <a:picLocks noChangeAspect="1"/>
          </p:cNvPicPr>
          <p:nvPr/>
        </p:nvPicPr>
        <p:blipFill>
          <a:blip r:embed="rId4"/>
          <a:stretch>
            <a:fillRect/>
          </a:stretch>
        </p:blipFill>
        <p:spPr>
          <a:xfrm>
            <a:off x="2647236" y="2719745"/>
            <a:ext cx="2859286" cy="1749623"/>
          </a:xfrm>
          <a:prstGeom prst="rect">
            <a:avLst/>
          </a:prstGeom>
        </p:spPr>
      </p:pic>
      <p:sp>
        <p:nvSpPr>
          <p:cNvPr id="7" name="Text 3"/>
          <p:cNvSpPr/>
          <p:nvPr/>
        </p:nvSpPr>
        <p:spPr>
          <a:xfrm>
            <a:off x="2624376" y="4769882"/>
            <a:ext cx="2468880" cy="308610"/>
          </a:xfrm>
          <a:prstGeom prst="rect">
            <a:avLst/>
          </a:prstGeom>
          <a:noFill/>
          <a:ln/>
        </p:spPr>
        <p:txBody>
          <a:bodyPr wrap="none" rtlCol="0" anchor="t"/>
          <a:lstStyle/>
          <a:p>
            <a:pPr marL="0" indent="0" algn="l">
              <a:lnSpc>
                <a:spcPts val="2430"/>
              </a:lnSpc>
              <a:buNone/>
            </a:pPr>
            <a:r>
              <a:rPr lang="en-US" sz="1944" b="1" dirty="0">
                <a:solidFill>
                  <a:srgbClr val="16FFBB"/>
                </a:solidFill>
                <a:latin typeface="Spline Sans" pitchFamily="34" charset="0"/>
                <a:ea typeface="Spline Sans" pitchFamily="34" charset="-122"/>
                <a:cs typeface="Spline Sans" pitchFamily="34" charset="-120"/>
              </a:rPr>
              <a:t>Vibrant Parades</a:t>
            </a:r>
            <a:endParaRPr lang="en-US" sz="1944" dirty="0"/>
          </a:p>
        </p:txBody>
      </p:sp>
      <p:sp>
        <p:nvSpPr>
          <p:cNvPr id="8" name="Text 4"/>
          <p:cNvSpPr/>
          <p:nvPr/>
        </p:nvSpPr>
        <p:spPr>
          <a:xfrm>
            <a:off x="2624376" y="5211723"/>
            <a:ext cx="2905006" cy="1999536"/>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Cape Town Minstrel Carnival, also known as Kaapse Klopse, features vibrant parades with costumed performers and lively music.</a:t>
            </a:r>
            <a:endParaRPr lang="en-US" sz="1750" dirty="0"/>
          </a:p>
        </p:txBody>
      </p:sp>
      <p:sp>
        <p:nvSpPr>
          <p:cNvPr id="9" name="Shape 5"/>
          <p:cNvSpPr/>
          <p:nvPr/>
        </p:nvSpPr>
        <p:spPr>
          <a:xfrm>
            <a:off x="5862638" y="2696885"/>
            <a:ext cx="2905006" cy="1795343"/>
          </a:xfrm>
          <a:prstGeom prst="roundRect">
            <a:avLst>
              <a:gd name="adj" fmla="val 22278"/>
            </a:avLst>
          </a:prstGeom>
          <a:noFill/>
          <a:ln w="22860">
            <a:solidFill>
              <a:srgbClr val="29DDDA"/>
            </a:solidFill>
            <a:prstDash val="solid"/>
          </a:ln>
        </p:spPr>
      </p:sp>
      <p:pic>
        <p:nvPicPr>
          <p:cNvPr id="10" name="Image 2" descr="preencoded.png"/>
          <p:cNvPicPr>
            <a:picLocks noChangeAspect="1"/>
          </p:cNvPicPr>
          <p:nvPr/>
        </p:nvPicPr>
        <p:blipFill>
          <a:blip r:embed="rId5"/>
          <a:stretch>
            <a:fillRect/>
          </a:stretch>
        </p:blipFill>
        <p:spPr>
          <a:xfrm>
            <a:off x="5885498" y="2719745"/>
            <a:ext cx="2859286" cy="1749623"/>
          </a:xfrm>
          <a:prstGeom prst="rect">
            <a:avLst/>
          </a:prstGeom>
        </p:spPr>
      </p:pic>
      <p:sp>
        <p:nvSpPr>
          <p:cNvPr id="11" name="Text 6"/>
          <p:cNvSpPr/>
          <p:nvPr/>
        </p:nvSpPr>
        <p:spPr>
          <a:xfrm>
            <a:off x="5862638" y="4769882"/>
            <a:ext cx="2905006" cy="617220"/>
          </a:xfrm>
          <a:prstGeom prst="rect">
            <a:avLst/>
          </a:prstGeom>
          <a:noFill/>
          <a:ln/>
        </p:spPr>
        <p:txBody>
          <a:bodyPr wrap="square" rtlCol="0" anchor="t"/>
          <a:lstStyle/>
          <a:p>
            <a:pPr marL="0" indent="0" algn="l">
              <a:lnSpc>
                <a:spcPts val="2430"/>
              </a:lnSpc>
              <a:buNone/>
            </a:pPr>
            <a:r>
              <a:rPr lang="en-US" sz="1944" b="1" dirty="0">
                <a:solidFill>
                  <a:srgbClr val="29DDDA"/>
                </a:solidFill>
                <a:latin typeface="Spline Sans" pitchFamily="34" charset="0"/>
                <a:ea typeface="Spline Sans" pitchFamily="34" charset="-122"/>
                <a:cs typeface="Spline Sans" pitchFamily="34" charset="-120"/>
              </a:rPr>
              <a:t>Multicultural Celebration</a:t>
            </a:r>
            <a:endParaRPr lang="en-US" sz="1944" dirty="0"/>
          </a:p>
        </p:txBody>
      </p:sp>
      <p:sp>
        <p:nvSpPr>
          <p:cNvPr id="12" name="Text 7"/>
          <p:cNvSpPr/>
          <p:nvPr/>
        </p:nvSpPr>
        <p:spPr>
          <a:xfrm>
            <a:off x="5862638" y="5520333"/>
            <a:ext cx="2905006"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carnival reflects the rich multicultural heritage of Cape Town, bringing together people from various backgrounds to celebrate.</a:t>
            </a:r>
            <a:endParaRPr lang="en-US" sz="1750" dirty="0"/>
          </a:p>
        </p:txBody>
      </p:sp>
      <p:sp>
        <p:nvSpPr>
          <p:cNvPr id="13" name="Shape 8"/>
          <p:cNvSpPr/>
          <p:nvPr/>
        </p:nvSpPr>
        <p:spPr>
          <a:xfrm>
            <a:off x="9100899" y="2696885"/>
            <a:ext cx="2905125" cy="1795463"/>
          </a:xfrm>
          <a:prstGeom prst="roundRect">
            <a:avLst>
              <a:gd name="adj" fmla="val 22276"/>
            </a:avLst>
          </a:prstGeom>
          <a:noFill/>
          <a:ln w="22860">
            <a:solidFill>
              <a:srgbClr val="37A7E7"/>
            </a:solidFill>
            <a:prstDash val="solid"/>
          </a:ln>
        </p:spPr>
      </p:sp>
      <p:pic>
        <p:nvPicPr>
          <p:cNvPr id="14" name="Image 3" descr="preencoded.png"/>
          <p:cNvPicPr>
            <a:picLocks noChangeAspect="1"/>
          </p:cNvPicPr>
          <p:nvPr/>
        </p:nvPicPr>
        <p:blipFill>
          <a:blip r:embed="rId6"/>
          <a:stretch>
            <a:fillRect/>
          </a:stretch>
        </p:blipFill>
        <p:spPr>
          <a:xfrm>
            <a:off x="9123759" y="2719745"/>
            <a:ext cx="2859405" cy="1749742"/>
          </a:xfrm>
          <a:prstGeom prst="rect">
            <a:avLst/>
          </a:prstGeom>
        </p:spPr>
      </p:pic>
      <p:sp>
        <p:nvSpPr>
          <p:cNvPr id="15" name="Text 9"/>
          <p:cNvSpPr/>
          <p:nvPr/>
        </p:nvSpPr>
        <p:spPr>
          <a:xfrm>
            <a:off x="9100899" y="4770001"/>
            <a:ext cx="2492335" cy="308610"/>
          </a:xfrm>
          <a:prstGeom prst="rect">
            <a:avLst/>
          </a:prstGeom>
          <a:noFill/>
          <a:ln/>
        </p:spPr>
        <p:txBody>
          <a:bodyPr wrap="none" rtlCol="0" anchor="t"/>
          <a:lstStyle/>
          <a:p>
            <a:pPr marL="0" indent="0" algn="l">
              <a:lnSpc>
                <a:spcPts val="2430"/>
              </a:lnSpc>
              <a:buNone/>
            </a:pPr>
            <a:r>
              <a:rPr lang="en-US" sz="1944" b="1" dirty="0">
                <a:solidFill>
                  <a:srgbClr val="37A7E7"/>
                </a:solidFill>
                <a:latin typeface="Spline Sans" pitchFamily="34" charset="0"/>
                <a:ea typeface="Spline Sans" pitchFamily="34" charset="-122"/>
                <a:cs typeface="Spline Sans" pitchFamily="34" charset="-120"/>
              </a:rPr>
              <a:t>Cultural Preservation</a:t>
            </a:r>
            <a:endParaRPr lang="en-US" sz="1944" dirty="0"/>
          </a:p>
        </p:txBody>
      </p:sp>
      <p:sp>
        <p:nvSpPr>
          <p:cNvPr id="16" name="Text 10"/>
          <p:cNvSpPr/>
          <p:nvPr/>
        </p:nvSpPr>
        <p:spPr>
          <a:xfrm>
            <a:off x="9100899" y="5211842"/>
            <a:ext cx="2905125" cy="1666280"/>
          </a:xfrm>
          <a:prstGeom prst="rect">
            <a:avLst/>
          </a:prstGeom>
          <a:noFill/>
          <a:ln/>
        </p:spPr>
        <p:txBody>
          <a:bodyPr wrap="square" rtlCol="0" anchor="t"/>
          <a:lstStyle/>
          <a:p>
            <a:pPr marL="0" indent="0" algn="l">
              <a:lnSpc>
                <a:spcPts val="2624"/>
              </a:lnSpc>
              <a:buNone/>
            </a:pPr>
            <a:r>
              <a:rPr lang="en-US" sz="1750" dirty="0">
                <a:solidFill>
                  <a:srgbClr val="E0E4E6"/>
                </a:solidFill>
                <a:latin typeface="Barlow" pitchFamily="34" charset="0"/>
                <a:ea typeface="Barlow" pitchFamily="34" charset="-122"/>
                <a:cs typeface="Barlow" pitchFamily="34" charset="-120"/>
              </a:rPr>
              <a:t>The carnival serves as a platform to preserve and showcase the unique cultural traditions of the Cape Town community.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814</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Barlow</vt:lpstr>
      <vt:lpstr>Calibri</vt:lpstr>
      <vt:lpstr>Spline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2024-06-06T09:17:27Z</dcterms:created>
  <dcterms:modified xsi:type="dcterms:W3CDTF">2024-06-06T09:24:23Z</dcterms:modified>
</cp:coreProperties>
</file>